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00" d="100"/>
          <a:sy n="200" d="100"/>
        </p:scale>
        <p:origin x="5202" y="35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9D3A-4E71-44E1-A92B-19D0F8B424EF}" type="datetimeFigureOut">
              <a:rPr lang="en-US" smtClean="0"/>
              <a:t>9/14/2010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E760-CC0F-445A-9867-5A903B9D60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9D3A-4E71-44E1-A92B-19D0F8B424EF}" type="datetimeFigureOut">
              <a:rPr lang="en-US" smtClean="0"/>
              <a:t>9/14/2010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E760-CC0F-445A-9867-5A903B9D60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9D3A-4E71-44E1-A92B-19D0F8B424EF}" type="datetimeFigureOut">
              <a:rPr lang="en-US" smtClean="0"/>
              <a:t>9/14/2010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E760-CC0F-445A-9867-5A903B9D60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9D3A-4E71-44E1-A92B-19D0F8B424EF}" type="datetimeFigureOut">
              <a:rPr lang="en-US" smtClean="0"/>
              <a:t>9/14/2010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E760-CC0F-445A-9867-5A903B9D60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9D3A-4E71-44E1-A92B-19D0F8B424EF}" type="datetimeFigureOut">
              <a:rPr lang="en-US" smtClean="0"/>
              <a:t>9/14/2010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E760-CC0F-445A-9867-5A903B9D60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9D3A-4E71-44E1-A92B-19D0F8B424EF}" type="datetimeFigureOut">
              <a:rPr lang="en-US" smtClean="0"/>
              <a:t>9/14/2010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E760-CC0F-445A-9867-5A903B9D60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9D3A-4E71-44E1-A92B-19D0F8B424EF}" type="datetimeFigureOut">
              <a:rPr lang="en-US" smtClean="0"/>
              <a:t>9/14/2010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E760-CC0F-445A-9867-5A903B9D60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9D3A-4E71-44E1-A92B-19D0F8B424EF}" type="datetimeFigureOut">
              <a:rPr lang="en-US" smtClean="0"/>
              <a:t>9/14/2010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E760-CC0F-445A-9867-5A903B9D60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9D3A-4E71-44E1-A92B-19D0F8B424EF}" type="datetimeFigureOut">
              <a:rPr lang="en-US" smtClean="0"/>
              <a:t>9/14/2010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E760-CC0F-445A-9867-5A903B9D60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9D3A-4E71-44E1-A92B-19D0F8B424EF}" type="datetimeFigureOut">
              <a:rPr lang="en-US" smtClean="0"/>
              <a:t>9/14/2010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E760-CC0F-445A-9867-5A903B9D60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9D3A-4E71-44E1-A92B-19D0F8B424EF}" type="datetimeFigureOut">
              <a:rPr lang="en-US" smtClean="0"/>
              <a:t>9/14/2010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5E760-CC0F-445A-9867-5A903B9D60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39D3A-4E71-44E1-A92B-19D0F8B424EF}" type="datetimeFigureOut">
              <a:rPr lang="en-US" smtClean="0"/>
              <a:t>9/14/2010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5E760-CC0F-445A-9867-5A903B9D60A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http://blog.cleveland.com/openers/2009/04/large_slot-machines-ohio.jpg"/>
          <p:cNvPicPr>
            <a:picLocks noChangeAspect="1" noChangeArrowheads="1"/>
          </p:cNvPicPr>
          <p:nvPr/>
        </p:nvPicPr>
        <p:blipFill>
          <a:blip r:embed="rId2" cstate="print">
            <a:lum bright="-30000"/>
          </a:blip>
          <a:srcRect/>
          <a:stretch>
            <a:fillRect/>
          </a:stretch>
        </p:blipFill>
        <p:spPr bwMode="auto">
          <a:xfrm>
            <a:off x="1913020" y="389521"/>
            <a:ext cx="5309937" cy="2844049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  <p:sp>
        <p:nvSpPr>
          <p:cNvPr id="101" name="Oval 100"/>
          <p:cNvSpPr/>
          <p:nvPr/>
        </p:nvSpPr>
        <p:spPr>
          <a:xfrm>
            <a:off x="2231525" y="510006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646948" y="50983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064043" y="50983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481138" y="50983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898233" y="50983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788567" y="50983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209673" y="50983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630779" y="50983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051885" y="50983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472989" y="50983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1935480" y="1057894"/>
            <a:ext cx="5378395" cy="2236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40640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2925" algn="l"/>
              </a:tabLst>
            </a:pPr>
            <a:r>
              <a:rPr kumimoji="0" lang="en-GB" sz="5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Webdings" pitchFamily="18" charset="2"/>
                <a:ea typeface="Times New Roman" pitchFamily="18" charset="0"/>
              </a:rPr>
              <a:t>n</a:t>
            </a:r>
            <a:r>
              <a:rPr kumimoji="0" lang="en-US" sz="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</a:rPr>
              <a:t>Insert Coins And Then Press Start Button to Set Up Game For One to Four  Players.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4064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2925" algn="l"/>
              </a:tabLst>
            </a:pPr>
            <a:r>
              <a:rPr kumimoji="0" lang="en-GB" sz="5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Webdings" pitchFamily="18" charset="2"/>
                <a:ea typeface="Times New Roman" pitchFamily="18" charset="0"/>
              </a:rPr>
              <a:t>n</a:t>
            </a:r>
            <a:r>
              <a:rPr kumimoji="0" lang="en-US" sz="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</a:rPr>
              <a:t>Each  Player  Shoots  One  Ball  at  a  Time  as  Indicated  on  Back  Glass.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403225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2925" algn="l"/>
              </a:tabLst>
            </a:pPr>
            <a:r>
              <a:rPr kumimoji="0" lang="en-GB" sz="5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Webdings" pitchFamily="18" charset="2"/>
                <a:ea typeface="Times New Roman" pitchFamily="18" charset="0"/>
              </a:rPr>
              <a:t>n</a:t>
            </a:r>
            <a:r>
              <a:rPr kumimoji="0" lang="en-US" sz="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</a:rPr>
              <a:t>Tilt  Penalty  -  Ball  in  Play  -  Tilt  Does  Not  Disqualify  Player.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403225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2925" algn="l"/>
              </a:tabLst>
            </a:pPr>
            <a:r>
              <a:rPr kumimoji="0" lang="en-GB" sz="5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Webdings" pitchFamily="18" charset="2"/>
                <a:ea typeface="Times New Roman" pitchFamily="18" charset="0"/>
              </a:rPr>
              <a:t>n</a:t>
            </a:r>
            <a:r>
              <a:rPr kumimoji="0" lang="en-US" sz="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</a:rPr>
              <a:t>Top  Rollover  Lanes  and  Center  Targets  Change  Playfield  Reels.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403225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2925" algn="l"/>
              </a:tabLst>
            </a:pPr>
            <a:r>
              <a:rPr kumimoji="0" lang="en-GB" sz="5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Webdings" pitchFamily="18" charset="2"/>
                <a:ea typeface="Times New Roman" pitchFamily="18" charset="0"/>
              </a:rPr>
              <a:t>n</a:t>
            </a:r>
            <a:r>
              <a:rPr kumimoji="0" lang="en-US" sz="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</a:rPr>
              <a:t>Align  Symbols  on  Reels  to  Increase  “Reel  Value.”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403225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2925" algn="l"/>
              </a:tabLst>
            </a:pPr>
            <a:r>
              <a:rPr kumimoji="0" lang="nl-NL" sz="5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Webdings" pitchFamily="18" charset="2"/>
                <a:ea typeface="Times New Roman" pitchFamily="18" charset="0"/>
              </a:rPr>
              <a:t>n</a:t>
            </a:r>
            <a:r>
              <a:rPr kumimoji="0" lang="en-US" sz="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  <a:t>Making both Drop Targets scores “Reel Value” &amp; resets targets for possible</a:t>
            </a:r>
            <a:b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</a:b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  <a:t> 	repeat  scoring.  Targets  reset  only  when  Some  “Reel  Value”  is  lit.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403225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2925" algn="l"/>
              </a:tabLst>
            </a:pPr>
            <a:r>
              <a:rPr kumimoji="0" lang="nl-NL" sz="5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Webdings" pitchFamily="18" charset="2"/>
                <a:ea typeface="Times New Roman" pitchFamily="18" charset="0"/>
              </a:rPr>
              <a:t>n</a:t>
            </a:r>
            <a:r>
              <a:rPr kumimoji="0" lang="en-US" sz="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  <a:t>Reel  Value  is  as  Follows:</a:t>
            </a:r>
            <a:b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</a:b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  <a:t> 		Clover  -  Any  -  Any  ____________________________	   5,000  and Double Bonus.</a:t>
            </a:r>
            <a:b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</a:b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  <a:t>		Clover  -  Clover  -  Any __________________________	 10,000  and Double Bonus.</a:t>
            </a:r>
            <a:b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</a:b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  <a:t>		Clover  -  Clover  -  Clover  _______________________	 20,000  and Extra Ball.</a:t>
            </a:r>
            <a:b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</a:b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  <a:t>		Horseshoe - Horseshoe - </a:t>
            </a: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  <a:t>Horseshoe_______________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  <a:t>	 20,000</a:t>
            </a:r>
            <a:b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</a:b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  <a:t>		Diamond  -  Diamond  -  </a:t>
            </a: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  <a:t>Diamond _________________</a:t>
            </a:r>
            <a:r>
              <a:rPr lang="en-US" sz="900" b="1" dirty="0">
                <a:solidFill>
                  <a:schemeClr val="bg1"/>
                </a:solidFill>
                <a:latin typeface="Helvetica Neue LT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  <a:t>30,000</a:t>
            </a:r>
            <a:b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</a:b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  <a:t>		Seven  -  Seven  -  Seven  ________________________	 30,000  and Special.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403225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2925" algn="l"/>
              </a:tabLst>
            </a:pPr>
            <a:r>
              <a:rPr kumimoji="0" lang="nl-NL" sz="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Webdings" pitchFamily="18" charset="2"/>
                <a:ea typeface="Times New Roman" pitchFamily="18" charset="0"/>
              </a:rPr>
              <a:t>n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</a:rPr>
              <a:t>Special  Scores  _________________________</a:t>
            </a:r>
            <a:r>
              <a:rPr lang="en-US" sz="900" b="1" dirty="0" smtClean="0">
                <a:solidFill>
                  <a:schemeClr val="bg1"/>
                </a:solidFill>
                <a:latin typeface="Helvetica Neue LT" charset="0"/>
                <a:ea typeface="Times New Roman" pitchFamily="18" charset="0"/>
              </a:rPr>
              <a:t>_</a:t>
            </a:r>
            <a:r>
              <a:rPr kumimoji="0" lang="en-US" sz="9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</a:rPr>
              <a:t>____________   	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</a:rPr>
              <a:t> 1 Credit.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403225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2925" algn="l"/>
              </a:tabLst>
            </a:pPr>
            <a:r>
              <a:rPr kumimoji="0" lang="nl-NL" sz="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Webdings" pitchFamily="18" charset="2"/>
                <a:ea typeface="Times New Roman" pitchFamily="18" charset="0"/>
              </a:rPr>
              <a:t>n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</a:rPr>
              <a:t>Beating  “Highest  Score”  Scores  ______________________	</a:t>
            </a:r>
            <a:r>
              <a:rPr kumimoji="0" lang="en-US" sz="9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</a:rPr>
              <a:t> 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</a:rPr>
              <a:t>3 Credits.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403225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2925" algn="l"/>
              </a:tabLst>
            </a:pPr>
            <a:r>
              <a:rPr kumimoji="0" lang="nl-NL" sz="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Webdings" pitchFamily="18" charset="2"/>
                <a:ea typeface="Times New Roman" pitchFamily="18" charset="0"/>
              </a:rPr>
              <a:t>n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</a:rPr>
              <a:t>Matching Last Two Numbers </a:t>
            </a:r>
            <a:b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</a:rPr>
            </a:b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</a:rPr>
              <a:t> 	When  Game  is  Over  Scores  __________________________      1 Credit.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54" name="Picture 14" descr="http://blog.cleveland.com/openers/2009/04/large_slot-machines-ohio.jpg"/>
          <p:cNvPicPr>
            <a:picLocks noChangeAspect="1" noChangeArrowheads="1"/>
          </p:cNvPicPr>
          <p:nvPr/>
        </p:nvPicPr>
        <p:blipFill>
          <a:blip r:embed="rId2" cstate="print">
            <a:lum bright="-30000"/>
          </a:blip>
          <a:srcRect/>
          <a:stretch>
            <a:fillRect/>
          </a:stretch>
        </p:blipFill>
        <p:spPr bwMode="auto">
          <a:xfrm>
            <a:off x="1922545" y="3608971"/>
            <a:ext cx="5309937" cy="2844049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  <p:sp>
        <p:nvSpPr>
          <p:cNvPr id="85" name="Rectangle 20"/>
          <p:cNvSpPr>
            <a:spLocks noChangeArrowheads="1"/>
          </p:cNvSpPr>
          <p:nvPr/>
        </p:nvSpPr>
        <p:spPr bwMode="auto">
          <a:xfrm>
            <a:off x="1945005" y="4277344"/>
            <a:ext cx="5378395" cy="2236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40640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2925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1924050" y="4320659"/>
            <a:ext cx="530542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T" charset="0"/>
                <a:ea typeface="Times New Roman" pitchFamily="18" charset="0"/>
                <a:cs typeface="Arial" pitchFamily="34" charset="0"/>
              </a:rPr>
              <a:t>Williams Electronics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Helvetica Neue LT" charset="0"/>
                <a:cs typeface="Arial" pitchFamily="34" charset="0"/>
              </a:rPr>
              <a:t>March, 1978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Helvetica Neue LT" charset="0"/>
                <a:cs typeface="Arial" pitchFamily="34" charset="0"/>
              </a:rPr>
              <a:t>Model Number: 480 / 4,252 produced</a:t>
            </a:r>
          </a:p>
          <a:p>
            <a:pPr algn="ctr"/>
            <a:endParaRPr lang="en-US" b="1" dirty="0" smtClean="0">
              <a:solidFill>
                <a:schemeClr val="bg1"/>
              </a:solidFill>
              <a:latin typeface="Helvetica Neue LT" charset="0"/>
              <a:cs typeface="Arial" pitchFamily="34" charset="0"/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Helvetica Neue LT" charset="0"/>
                <a:cs typeface="Arial" pitchFamily="34" charset="0"/>
              </a:rPr>
              <a:t>Design:  Chris Otis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Helvetica Neue LT" charset="0"/>
                <a:cs typeface="Arial" pitchFamily="34" charset="0"/>
              </a:rPr>
              <a:t>Art:  Christian Marche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Helvetica Neue LT" charset="0"/>
                <a:cs typeface="Arial" pitchFamily="34" charset="0"/>
              </a:rPr>
              <a:t>Williams’ 2</a:t>
            </a:r>
            <a:r>
              <a:rPr lang="en-US" b="1" baseline="30000" dirty="0" smtClean="0">
                <a:solidFill>
                  <a:schemeClr val="bg1"/>
                </a:solidFill>
                <a:latin typeface="Helvetica Neue LT" charset="0"/>
                <a:cs typeface="Arial" pitchFamily="34" charset="0"/>
              </a:rPr>
              <a:t>nd</a:t>
            </a:r>
            <a:r>
              <a:rPr lang="en-US" b="1" dirty="0" smtClean="0">
                <a:solidFill>
                  <a:schemeClr val="bg1"/>
                </a:solidFill>
                <a:latin typeface="Helvetica Neue LT" charset="0"/>
                <a:cs typeface="Arial" pitchFamily="34" charset="0"/>
              </a:rPr>
              <a:t> Solid State Pinball Machine</a:t>
            </a:r>
          </a:p>
          <a:p>
            <a:pPr algn="ctr"/>
            <a:endParaRPr lang="en-US" b="1" dirty="0" smtClean="0">
              <a:solidFill>
                <a:schemeClr val="bg1"/>
              </a:solidFill>
              <a:latin typeface="Helvetica Neue LT" charset="0"/>
              <a:cs typeface="Arial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87" name="Rectangle 86"/>
          <p:cNvSpPr/>
          <p:nvPr/>
        </p:nvSpPr>
        <p:spPr>
          <a:xfrm>
            <a:off x="2260600" y="50507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L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2685715" y="50507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U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3088605" y="50507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C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3510545" y="50507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K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3929143" y="50507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Y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4811290" y="50507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S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5236405" y="50507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E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5660016" y="50507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V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6080285" y="50507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E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6511750" y="50507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N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125" name="Oval 124"/>
          <p:cNvSpPr/>
          <p:nvPr/>
        </p:nvSpPr>
        <p:spPr>
          <a:xfrm>
            <a:off x="2239145" y="3756126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2654568" y="375595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3071663" y="375595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3488758" y="375595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3905853" y="375595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4796187" y="375595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5217293" y="375595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5638399" y="375595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6059505" y="375595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6480609" y="3755959"/>
            <a:ext cx="381000" cy="533400"/>
          </a:xfrm>
          <a:prstGeom prst="ellips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2268220" y="375119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L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2693335" y="375119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U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3096225" y="375119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C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3518165" y="375119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K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3936763" y="375119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Y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4818910" y="375119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S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5244025" y="375119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E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5667636" y="375119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V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6087905" y="375119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E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6519370" y="3751197"/>
            <a:ext cx="33655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oadway" pitchFamily="82" charset="0"/>
                <a:ea typeface="Salmon" pitchFamily="2" charset="0"/>
              </a:rPr>
              <a:t>N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oadway" pitchFamily="82" charset="0"/>
              <a:ea typeface="Salmon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1333</TotalTime>
  <Words>48</Words>
  <Application>Microsoft Office PowerPoint</Application>
  <PresentationFormat>On-screen Show (4:3)</PresentationFormat>
  <Paragraphs>37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Texas Instruments Incorporated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A0212333</dc:creator>
  <cp:lastModifiedBy>A0212333</cp:lastModifiedBy>
  <cp:revision>4</cp:revision>
  <dcterms:created xsi:type="dcterms:W3CDTF">2010-09-14T13:46:18Z</dcterms:created>
  <dcterms:modified xsi:type="dcterms:W3CDTF">2010-09-15T11:59:37Z</dcterms:modified>
</cp:coreProperties>
</file>